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421" r:id="rId2"/>
    <p:sldId id="310" r:id="rId3"/>
    <p:sldId id="312" r:id="rId4"/>
    <p:sldId id="356" r:id="rId5"/>
    <p:sldId id="384" r:id="rId6"/>
    <p:sldId id="413" r:id="rId7"/>
    <p:sldId id="414" r:id="rId8"/>
    <p:sldId id="385" r:id="rId9"/>
    <p:sldId id="426" r:id="rId10"/>
    <p:sldId id="425" r:id="rId11"/>
    <p:sldId id="427" r:id="rId12"/>
    <p:sldId id="423" r:id="rId13"/>
    <p:sldId id="42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00CC99"/>
    <a:srgbClr val="FF6600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75" d="100"/>
          <a:sy n="75" d="100"/>
        </p:scale>
        <p:origin x="162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AF386-0C1F-490F-8F3D-11632236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09859"/>
      </p:ext>
    </p:extLst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12287-C694-4FC6-BB65-893E0C6F1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43037"/>
      </p:ext>
    </p:extLst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91A0-82C9-4343-B7E1-311854EB4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01817"/>
      </p:ext>
    </p:extLst>
  </p:cSld>
  <p:clrMapOvr>
    <a:masterClrMapping/>
  </p:clrMapOvr>
  <p:transition spd="slow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2D3E8-2243-4547-9BCB-7E54BACF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374"/>
      </p:ext>
    </p:extLst>
  </p:cSld>
  <p:clrMapOvr>
    <a:masterClrMapping/>
  </p:clrMapOvr>
  <p:transition spd="slow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724D2-8E80-4256-A391-FD4174FF9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6789"/>
      </p:ext>
    </p:extLst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449E-4865-469F-9806-D989EC8B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86290"/>
      </p:ext>
    </p:extLst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23B90-8A16-4B29-BF67-3F0002500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4228"/>
      </p:ext>
    </p:extLst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464DA-FB27-4BE1-976D-2F0E5F051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3656"/>
      </p:ext>
    </p:extLst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210D5-47BC-4139-8592-5AA6E432A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89718"/>
      </p:ext>
    </p:extLst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57567-5FB4-483B-956E-BB7CA27A5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81730"/>
      </p:ext>
    </p:extLst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DA323-1839-4BBC-AF2C-1275E7590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53257"/>
      </p:ext>
    </p:extLst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18C11-5C1D-4C05-B22D-F94E8EC15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829"/>
      </p:ext>
    </p:extLst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D9C1C-B83C-459B-8F67-CD015E2D7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62775"/>
      </p:ext>
    </p:extLst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9373E1B-33E1-4DBF-89AC-144601ED6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</p:sldLayoutIdLst>
  <p:transition spd="slow">
    <p:pull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6" t="16875" r="20313" b="13750"/>
          <a:stretch>
            <a:fillRect/>
          </a:stretch>
        </p:blipFill>
        <p:spPr bwMode="auto">
          <a:xfrm>
            <a:off x="539552" y="188640"/>
            <a:ext cx="7930654" cy="598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fleksij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703" y="142081"/>
            <a:ext cx="23955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8"/>
            <a:ext cx="3698875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MOVEMENTS</a:t>
            </a:r>
            <a:r>
              <a:rPr lang="sr-Cyrl-RS" sz="2400" dirty="0">
                <a:solidFill>
                  <a:schemeClr val="hlink"/>
                </a:solidFill>
                <a:latin typeface="Arial" panose="020B0604020202020204" pitchFamily="34" charset="0"/>
              </a:rPr>
              <a:t> -</a:t>
            </a:r>
            <a:r>
              <a:rPr lang="sr-Latn-CS" sz="24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0" y="631825"/>
            <a:ext cx="6588224" cy="616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FLEXIO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Decreasing the angle between two structures,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bending in the joint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EXTENSIO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Increasing the angle between two structures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stretching in the joint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SUPINATIO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Lateral rotation of the radius, resulting in the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palm of the hand facing anteriorly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(if in anatomical position) or superiorly (if elbow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 is flexed)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PRONATIO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Medial rotation of the radius, resulting in the palm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of the hand facing posteriorly (if in anatomical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position) or inferiorly (if elbow is flexed)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GB" sz="1800" b="1" dirty="0">
                <a:solidFill>
                  <a:srgbClr val="0000FF"/>
                </a:solidFill>
              </a:rPr>
              <a:t>PLANTAR FLEXION - </a:t>
            </a:r>
            <a:r>
              <a:rPr lang="en-GB" sz="1600" dirty="0">
                <a:solidFill>
                  <a:srgbClr val="495354"/>
                </a:solidFill>
                <a:latin typeface="PlutoSansLight"/>
              </a:rPr>
              <a:t>Flexion of the plantar (underside) part of the foot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1800" b="1" dirty="0">
                <a:solidFill>
                  <a:srgbClr val="0000FF"/>
                </a:solidFill>
              </a:rPr>
              <a:t>DORSIFLEXION - </a:t>
            </a:r>
            <a:r>
              <a:rPr lang="en-GB" sz="1600" dirty="0">
                <a:solidFill>
                  <a:srgbClr val="495354"/>
                </a:solidFill>
              </a:rPr>
              <a:t>Flexion of the dorsum (top) part of the foot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sz="2000" b="1" dirty="0">
                <a:solidFill>
                  <a:schemeClr val="hlink"/>
                </a:solidFill>
              </a:rPr>
              <a:t>Е</a:t>
            </a:r>
            <a:r>
              <a:rPr lang="sr-Latn-CS" sz="2000" b="1" dirty="0">
                <a:solidFill>
                  <a:schemeClr val="hlink"/>
                </a:solidFill>
              </a:rPr>
              <a:t>VERSIO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1600" b="0" i="0" dirty="0">
                <a:solidFill>
                  <a:srgbClr val="495354"/>
                </a:solidFill>
                <a:effectLst/>
              </a:rPr>
              <a:t>Plantar side of the foot is rotated away from the median plane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INV</a:t>
            </a:r>
            <a:r>
              <a:rPr lang="sr-Latn-CS" sz="2000" b="1" dirty="0">
                <a:solidFill>
                  <a:schemeClr val="hlink"/>
                </a:solidFill>
              </a:rPr>
              <a:t>ERSIO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en-GB" sz="2000" b="1" dirty="0">
                <a:solidFill>
                  <a:schemeClr val="hlink"/>
                </a:solidFill>
              </a:rPr>
              <a:t>- </a:t>
            </a:r>
            <a:r>
              <a:rPr lang="en-GB" sz="1600" b="0" i="0" dirty="0">
                <a:solidFill>
                  <a:srgbClr val="495354"/>
                </a:solidFill>
                <a:effectLst/>
                <a:latin typeface="PlutoSansLight"/>
              </a:rPr>
              <a:t>Plantar side of the foot is rotated towards the median plane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  <p:pic>
        <p:nvPicPr>
          <p:cNvPr id="12293" name="Picture 2" descr="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990" y="2420888"/>
            <a:ext cx="3000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 descr="scan0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2"/>
          <a:stretch>
            <a:fillRect/>
          </a:stretch>
        </p:blipFill>
        <p:spPr bwMode="auto">
          <a:xfrm>
            <a:off x="7448550" y="41275"/>
            <a:ext cx="1620838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8" descr="Types of Body Movements | Anatomy and Physiology 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3"/>
          <a:stretch>
            <a:fillRect/>
          </a:stretch>
        </p:blipFill>
        <p:spPr bwMode="auto">
          <a:xfrm>
            <a:off x="7813241" y="4860132"/>
            <a:ext cx="123825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Plantar Flexion - Mammoth Memory definition - remember meaning">
            <a:extLst>
              <a:ext uri="{FF2B5EF4-FFF2-40B4-BE49-F238E27FC236}">
                <a16:creationId xmlns:a16="http://schemas.microsoft.com/office/drawing/2014/main" id="{3ABC7D1F-5844-8054-0D7A-847F25E001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84"/>
          <a:stretch/>
        </p:blipFill>
        <p:spPr bwMode="auto">
          <a:xfrm>
            <a:off x="6401606" y="5207980"/>
            <a:ext cx="1411635" cy="16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PRONACIJA">
            <a:extLst>
              <a:ext uri="{FF2B5EF4-FFF2-40B4-BE49-F238E27FC236}">
                <a16:creationId xmlns:a16="http://schemas.microsoft.com/office/drawing/2014/main" id="{F1DC4C28-2935-A351-B3B4-4F3F86A19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129" y="3784233"/>
            <a:ext cx="2201030" cy="165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8"/>
            <a:ext cx="3698875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MOVEMENTS</a:t>
            </a:r>
            <a:r>
              <a:rPr lang="sr-Cyrl-RS" sz="2400" dirty="0">
                <a:solidFill>
                  <a:schemeClr val="hlink"/>
                </a:solidFill>
                <a:latin typeface="Arial" panose="020B0604020202020204" pitchFamily="34" charset="0"/>
              </a:rPr>
              <a:t> -</a:t>
            </a:r>
            <a:r>
              <a:rPr lang="sr-Latn-CS" sz="24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0" y="608807"/>
            <a:ext cx="6444208" cy="517343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ABDUCTION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away from the midline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ADDUCTI</a:t>
            </a:r>
            <a:r>
              <a:rPr lang="en-GB" sz="2000" b="1" dirty="0">
                <a:solidFill>
                  <a:schemeClr val="hlink"/>
                </a:solidFill>
              </a:rPr>
              <a:t>ON -</a:t>
            </a:r>
            <a:r>
              <a:rPr lang="sr-Cyrl-RS" sz="2000" b="1" dirty="0">
                <a:solidFill>
                  <a:schemeClr val="hlink"/>
                </a:solidFill>
              </a:rPr>
              <a:t>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towards the midline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MEDIAL ROTATION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Spiral movement towards the midline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LATERAL ROTATION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Spiral movement away from the midline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chemeClr val="hlink"/>
                </a:solidFill>
              </a:rPr>
              <a:t>ROTATION (TRUNK)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Twisting motion towards or away from the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          midline (left or right)</a:t>
            </a:r>
            <a:endParaRPr lang="en-GB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CIRCUMDUCTIO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Combined movement starting with flexion, then abduction, extension, and ending with adduction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OPOSITIO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  <a:t>Touching the pad of any one of your fingers</a:t>
            </a:r>
            <a:b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  <a:t>                    with the thumb of the same hand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ELEVATIO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upwards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DEPRESSIO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</a:t>
            </a:r>
            <a:r>
              <a:rPr lang="en-GB" sz="1800" dirty="0">
                <a:solidFill>
                  <a:srgbClr val="495354"/>
                </a:solidFill>
              </a:rPr>
              <a:t>down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wards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PROTRUSION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Moving straight ahead or forwards (tongue, mandible)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2000" b="1" dirty="0">
                <a:solidFill>
                  <a:schemeClr val="hlink"/>
                </a:solidFill>
              </a:rPr>
              <a:t>RETRUSION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Moving </a:t>
            </a:r>
            <a:r>
              <a:rPr lang="en-GB" sz="1400" dirty="0">
                <a:solidFill>
                  <a:srgbClr val="495354"/>
                </a:solidFill>
              </a:rPr>
              <a:t>back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wards (tongue,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mandible)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1800" b="0" i="0" dirty="0">
              <a:solidFill>
                <a:srgbClr val="495354"/>
              </a:solidFill>
              <a:effectLst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1800" b="0" i="0" dirty="0">
              <a:solidFill>
                <a:srgbClr val="495354"/>
              </a:solidFill>
              <a:effectLst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  <p:pic>
        <p:nvPicPr>
          <p:cNvPr id="12296" name="Picture 5" descr="addukcij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50007"/>
            <a:ext cx="2179638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5" descr="Pictur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94" y="2609056"/>
            <a:ext cx="2900362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4" descr="circumduct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7" t="8897" r="28514" b="1976"/>
          <a:stretch>
            <a:fillRect/>
          </a:stretch>
        </p:blipFill>
        <p:spPr bwMode="auto">
          <a:xfrm>
            <a:off x="5965825" y="4348163"/>
            <a:ext cx="1530350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4" descr="Types of Body Movements | Anatomy and Physiology 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6"/>
          <a:stretch>
            <a:fillRect/>
          </a:stretch>
        </p:blipFill>
        <p:spPr bwMode="auto">
          <a:xfrm>
            <a:off x="7569200" y="4508500"/>
            <a:ext cx="15271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2" descr="CrossFit | Movement About Joints, Part 1: The Shoul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 r="27473"/>
          <a:stretch>
            <a:fillRect/>
          </a:stretch>
        </p:blipFill>
        <p:spPr bwMode="auto">
          <a:xfrm>
            <a:off x="479425" y="5011738"/>
            <a:ext cx="194310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814429"/>
      </p:ext>
    </p:extLst>
  </p:cSld>
  <p:clrMapOvr>
    <a:masterClrMapping/>
  </p:clrMapOvr>
  <p:transition spd="slow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107504" y="474980"/>
            <a:ext cx="9036496" cy="6186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FACIES</a:t>
            </a:r>
            <a:r>
              <a:rPr lang="en-GB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surface, side</a:t>
            </a:r>
            <a:r>
              <a:rPr lang="en-GB" sz="2400" b="1" dirty="0">
                <a:solidFill>
                  <a:schemeClr val="hlink"/>
                </a:solidFill>
              </a:rPr>
              <a:t>	</a:t>
            </a:r>
            <a:endParaRPr lang="sr-Latn-CS" sz="24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MARGO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border, edge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ANGULUS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angle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PROCESSUS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b="0" i="0" dirty="0">
                <a:solidFill>
                  <a:srgbClr val="232323"/>
                </a:solidFill>
                <a:effectLst/>
              </a:rPr>
              <a:t>projection (extension) from a structure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EXTREMITAS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>
                <a:solidFill>
                  <a:srgbClr val="5F6368"/>
                </a:solidFill>
              </a:rPr>
              <a:t>proximal or distal or </a:t>
            </a:r>
            <a:r>
              <a:rPr lang="en-GB" sz="2000" i="0" dirty="0">
                <a:solidFill>
                  <a:srgbClr val="5F6368"/>
                </a:solidFill>
              </a:rPr>
              <a:t>medial or lateral end of the bone</a:t>
            </a:r>
            <a:endParaRPr lang="sr-Latn-CS" sz="20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FOSSA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040C28"/>
                </a:solidFill>
                <a:effectLst/>
                <a:latin typeface="Google Sans"/>
              </a:rPr>
              <a:t>A larger depression in the bone surface or at the surface of the body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FOVEA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040C28"/>
                </a:solidFill>
                <a:effectLst/>
                <a:latin typeface="Google Sans"/>
              </a:rPr>
              <a:t>A shallow depression in the bone surface or at the surface of the body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SULCUS</a:t>
            </a:r>
            <a:r>
              <a:rPr lang="sr-Cyrl-RS" sz="24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– </a:t>
            </a:r>
            <a:r>
              <a:rPr lang="en-GB" sz="1800" dirty="0"/>
              <a:t>A groove, furrow, or trench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INCISURA </a:t>
            </a:r>
            <a:r>
              <a:rPr lang="sr-Cyrl-RS" sz="1800" b="1" dirty="0">
                <a:solidFill>
                  <a:schemeClr val="hlink"/>
                </a:solidFill>
              </a:rPr>
              <a:t>- </a:t>
            </a:r>
            <a:r>
              <a:rPr lang="en-GB" sz="1800" dirty="0"/>
              <a:t>A groove, furrow, or trench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rgbClr val="0000FF"/>
                </a:solidFill>
              </a:rPr>
              <a:t>F</a:t>
            </a:r>
            <a:r>
              <a:rPr lang="sr-Latn-CS" sz="2400" b="1" dirty="0">
                <a:solidFill>
                  <a:srgbClr val="0000FF"/>
                </a:solidFill>
              </a:rPr>
              <a:t>ORAMEN</a:t>
            </a:r>
            <a:r>
              <a:rPr lang="sr-Cyrl-RS" sz="2400" b="1" dirty="0">
                <a:solidFill>
                  <a:srgbClr val="0000FF"/>
                </a:solidFill>
              </a:rPr>
              <a:t> </a:t>
            </a:r>
            <a:r>
              <a:rPr lang="sr-Cyrl-RS" sz="1800" dirty="0"/>
              <a:t>– </a:t>
            </a:r>
            <a:r>
              <a:rPr lang="en-GB" sz="1800" dirty="0">
                <a:solidFill>
                  <a:srgbClr val="040C28"/>
                </a:solidFill>
                <a:latin typeface="Google Sans"/>
              </a:rPr>
              <a:t> </a:t>
            </a:r>
            <a:r>
              <a:rPr lang="en-GB" sz="1800" dirty="0">
                <a:solidFill>
                  <a:srgbClr val="040C28"/>
                </a:solidFill>
              </a:rPr>
              <a:t>hole in a bone. passage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, opening or communication between two cavities, often for the passage of vessels or nerves</a:t>
            </a:r>
            <a:r>
              <a:rPr lang="en-GB" sz="1800" b="0" i="0" dirty="0">
                <a:solidFill>
                  <a:srgbClr val="202124"/>
                </a:solidFill>
                <a:effectLst/>
              </a:rPr>
              <a:t>.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PORUS – </a:t>
            </a:r>
            <a:r>
              <a:rPr lang="en-GB" sz="2000" dirty="0">
                <a:solidFill>
                  <a:srgbClr val="040C28"/>
                </a:solidFill>
              </a:rPr>
              <a:t>hole in a bone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HIATUS – 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a gap or passage through an anatomical part or organ (muscle, fascia, diaphragm)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TUBER - 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A lump or bump</a:t>
            </a:r>
            <a:r>
              <a:rPr lang="en-GB" sz="1800" b="0" i="0" dirty="0">
                <a:solidFill>
                  <a:srgbClr val="202124"/>
                </a:solidFill>
                <a:effectLst/>
              </a:rPr>
              <a:t>. Protuberant part of the bone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TUBERCULUM</a:t>
            </a:r>
            <a:r>
              <a:rPr lang="sr-Cyrl-RS" sz="2400" b="1" dirty="0">
                <a:solidFill>
                  <a:schemeClr val="hlink"/>
                </a:solidFill>
              </a:rPr>
              <a:t> </a:t>
            </a:r>
            <a:r>
              <a:rPr lang="en-GB" sz="2000" dirty="0"/>
              <a:t>– </a:t>
            </a:r>
            <a:r>
              <a:rPr lang="en-GB" sz="1800" dirty="0"/>
              <a:t>smaller elevation, protuberance of the bone (smaller than tuber)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TUBEROSITAS – </a:t>
            </a:r>
            <a:r>
              <a:rPr lang="en-GB" sz="1600" b="0" i="0" dirty="0">
                <a:solidFill>
                  <a:srgbClr val="040C28"/>
                </a:solidFill>
                <a:effectLst/>
                <a:latin typeface="Google Sans"/>
              </a:rPr>
              <a:t>A moderate prominence </a:t>
            </a:r>
            <a:r>
              <a:rPr lang="en-GB" sz="1600" dirty="0">
                <a:solidFill>
                  <a:srgbClr val="040C28"/>
                </a:solidFill>
                <a:latin typeface="Google Sans"/>
              </a:rPr>
              <a:t>usually </a:t>
            </a:r>
            <a:r>
              <a:rPr lang="en-GB" sz="1600" dirty="0" err="1">
                <a:solidFill>
                  <a:srgbClr val="040C28"/>
                </a:solidFill>
                <a:latin typeface="Google Sans"/>
              </a:rPr>
              <a:t>forthe</a:t>
            </a:r>
            <a:r>
              <a:rPr lang="en-GB" sz="1600" b="0" i="0" dirty="0">
                <a:solidFill>
                  <a:srgbClr val="040C28"/>
                </a:solidFill>
                <a:effectLst/>
                <a:latin typeface="Google Sans"/>
              </a:rPr>
              <a:t> muscles and connective tissues attachment</a:t>
            </a:r>
            <a:endParaRPr lang="sr-Latn-CS" sz="2400" b="1" dirty="0">
              <a:solidFill>
                <a:schemeClr val="hlink"/>
              </a:solidFill>
            </a:endParaRPr>
          </a:p>
          <a:p>
            <a:pPr eaLnBrk="1" hangingPunct="1"/>
            <a:endParaRPr lang="sr-Latn-CS" dirty="0"/>
          </a:p>
        </p:txBody>
      </p:sp>
      <p:sp>
        <p:nvSpPr>
          <p:cNvPr id="133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3"/>
          <p:cNvSpPr>
            <a:spLocks noGrp="1"/>
          </p:cNvSpPr>
          <p:nvPr>
            <p:ph sz="half" idx="2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CAPUT – </a:t>
            </a:r>
            <a:r>
              <a:rPr lang="en-GB" sz="2000" dirty="0"/>
              <a:t>head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COLUM or CERVIX – </a:t>
            </a:r>
            <a:r>
              <a:rPr lang="en-GB" sz="2000" dirty="0"/>
              <a:t>neck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CORPUS – </a:t>
            </a:r>
            <a:r>
              <a:rPr lang="en-GB" sz="2000" dirty="0"/>
              <a:t>body, shaft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CAUDA - </a:t>
            </a:r>
            <a:r>
              <a:rPr lang="en-GB" sz="2000" dirty="0"/>
              <a:t>tail</a:t>
            </a:r>
            <a:endParaRPr lang="sr-Cyrl-R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SPINA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b="0" i="0" dirty="0">
                <a:solidFill>
                  <a:srgbClr val="040C28"/>
                </a:solidFill>
                <a:effectLst/>
              </a:rPr>
              <a:t>bony protuberance, usually sharp</a:t>
            </a: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CRISTA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i="0" dirty="0">
                <a:effectLst/>
              </a:rPr>
              <a:t>A crest or ridge of a bone; or protuberant part of the organ wall (heart)</a:t>
            </a:r>
            <a:endParaRPr lang="en-GB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OS - </a:t>
            </a:r>
            <a:r>
              <a:rPr lang="en-GB" sz="2000" dirty="0"/>
              <a:t>bone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ARTICULATIO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joint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LIGAMNETUM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ligament (of the joint) or visceral connections between</a:t>
            </a:r>
            <a:br>
              <a:rPr lang="en-GB" sz="2000" dirty="0"/>
            </a:br>
            <a:r>
              <a:rPr lang="en-GB" sz="2000" dirty="0"/>
              <a:t>                               peritoneal organs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MUSCULUS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muscle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NERVUS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nerve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ARTERIA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artery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VENA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vein</a:t>
            </a:r>
            <a:endParaRPr lang="sr-Latn-CS" sz="2000" dirty="0"/>
          </a:p>
          <a:p>
            <a:pPr eaLnBrk="1" hangingPunct="1"/>
            <a:endParaRPr lang="sr-Latn-CS" dirty="0"/>
          </a:p>
        </p:txBody>
      </p:sp>
      <p:sp>
        <p:nvSpPr>
          <p:cNvPr id="133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305349"/>
      </p:ext>
    </p:extLst>
  </p:cSld>
  <p:clrMapOvr>
    <a:masterClrMapping/>
  </p:clrMapOvr>
  <p:transition spd="slow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TOPOGRAPHIC ANATOMY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988840"/>
            <a:ext cx="4284827" cy="24191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UPPER LIMB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THORAX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ABDOMEN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PELVIS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LOWER LIMB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HEAD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NECK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4" t="28125" r="18555" b="9062"/>
          <a:stretch>
            <a:fillRect/>
          </a:stretch>
        </p:blipFill>
        <p:spPr bwMode="auto">
          <a:xfrm>
            <a:off x="5357813" y="1500188"/>
            <a:ext cx="31432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SYSTEMIC ANATOMY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5123" name="Picture 1"/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6" t="11905" r="28934" b="4829"/>
          <a:stretch>
            <a:fillRect/>
          </a:stretch>
        </p:blipFill>
        <p:spPr bwMode="auto">
          <a:xfrm>
            <a:off x="6804248" y="3686175"/>
            <a:ext cx="21780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File:Man shadow anatom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33407"/>
            <a:ext cx="27400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1702" y="896340"/>
            <a:ext cx="8835880" cy="55796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OSTEOLOGIA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(osteology) – study of the bones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SYNDESMOLOGIA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</a:t>
            </a:r>
            <a:r>
              <a:rPr lang="en-GB" sz="2400" b="1" dirty="0" err="1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syndesmology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) – study of the joints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MYOLOGIA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(myology) – study of the muscular system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ANGIOLOGIA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(angiology) – study of the blood and lymph </a:t>
            </a:r>
            <a:b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</a:b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                              vessels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NEUROLOGIA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(neurology) – study of the nervous system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SPLANCHNOLOGIA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(</a:t>
            </a:r>
            <a:r>
              <a:rPr lang="en-GB" sz="2400" b="1" dirty="0" err="1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splanchnology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) – study of the organs </a:t>
            </a:r>
            <a:b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</a:b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                                                and body systems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</a:t>
            </a: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cardiovascular</a:t>
            </a:r>
            <a:endParaRPr lang="sr-Cyrl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	       </a:t>
            </a: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digestive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</a:t>
            </a: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</a:t>
            </a: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respiratory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urinary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genital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endocrine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sensory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16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</a:t>
            </a:r>
            <a:endParaRPr lang="sr-Latn-CS" sz="20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dirty="0">
                <a:solidFill>
                  <a:srgbClr val="CC3300"/>
                </a:solidFill>
              </a:rPr>
              <a:t> </a:t>
            </a:r>
            <a:endParaRPr lang="sr-Latn-CS" dirty="0"/>
          </a:p>
        </p:txBody>
      </p:sp>
    </p:spTree>
  </p:cSld>
  <p:clrMapOvr>
    <a:masterClrMapping/>
  </p:clrMapOvr>
  <p:transition spd="slow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delovi tela i regioni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8325" y="752475"/>
            <a:ext cx="8007350" cy="4895850"/>
          </a:xfrm>
          <a:noFill/>
        </p:spPr>
      </p:pic>
    </p:spTree>
  </p:cSld>
  <p:clrMapOvr>
    <a:masterClrMapping/>
  </p:clrMapOvr>
  <p:transition spd="slow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delovi tel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1513" y="274638"/>
            <a:ext cx="7800975" cy="5851525"/>
          </a:xfrm>
          <a:noFill/>
        </p:spPr>
      </p:pic>
    </p:spTree>
  </p:cSld>
  <p:clrMapOvr>
    <a:masterClrMapping/>
  </p:clrMapOvr>
  <p:transition spd="slow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hlink"/>
                </a:solidFill>
                <a:latin typeface="Arial" charset="0"/>
              </a:rPr>
              <a:t>STANDARD ANATOMICAL POSITION</a:t>
            </a:r>
            <a:br>
              <a:rPr lang="sr-Latn-CS" sz="4000" dirty="0">
                <a:solidFill>
                  <a:schemeClr val="hlink"/>
                </a:solidFill>
                <a:latin typeface="Arial" charset="0"/>
              </a:rPr>
            </a:br>
            <a:endParaRPr lang="en-US" sz="4000" dirty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9219" name="Picture 3" descr="ana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981075"/>
            <a:ext cx="4103687" cy="5616575"/>
          </a:xfrm>
          <a:noFill/>
        </p:spPr>
      </p:pic>
    </p:spTree>
  </p:cSld>
  <p:clrMapOvr>
    <a:masterClrMapping/>
  </p:clrMapOvr>
  <p:transition spd="slow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hlink"/>
                </a:solidFill>
                <a:latin typeface="Arial" charset="0"/>
              </a:rPr>
              <a:t>ANATOMICAL AND DISSECTION PLANES</a:t>
            </a:r>
            <a:endParaRPr lang="en-US" sz="32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" y="586106"/>
            <a:ext cx="5438378" cy="26527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a) </a:t>
            </a: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TRANSVERSE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A transverse plane running from </a:t>
            </a:r>
            <a:r>
              <a:rPr lang="en-GB" sz="1400" dirty="0">
                <a:solidFill>
                  <a:srgbClr val="040C28"/>
                </a:solidFill>
                <a:latin typeface="Google Sans"/>
              </a:rPr>
              <a:t>front</a:t>
            </a: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 to </a:t>
            </a:r>
            <a:r>
              <a:rPr lang="en-GB" sz="1400" dirty="0">
                <a:solidFill>
                  <a:srgbClr val="040C28"/>
                </a:solidFill>
                <a:latin typeface="Google Sans"/>
              </a:rPr>
              <a:t>back</a:t>
            </a: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; divides the body or</a:t>
            </a:r>
            <a:r>
              <a:rPr lang="en-GB" sz="1400" dirty="0">
                <a:solidFill>
                  <a:srgbClr val="040C28"/>
                </a:solidFill>
                <a:latin typeface="Google Sans"/>
              </a:rPr>
              <a:t> </a:t>
            </a: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any of its parts into </a:t>
            </a:r>
            <a:r>
              <a:rPr lang="en-GB" sz="1400" dirty="0">
                <a:solidFill>
                  <a:srgbClr val="040C28"/>
                </a:solidFill>
                <a:latin typeface="Google Sans"/>
              </a:rPr>
              <a:t>sup</a:t>
            </a: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erior and </a:t>
            </a:r>
            <a:r>
              <a:rPr lang="en-GB" sz="1400" dirty="0">
                <a:solidFill>
                  <a:srgbClr val="040C28"/>
                </a:solidFill>
                <a:latin typeface="Google Sans"/>
              </a:rPr>
              <a:t>inf</a:t>
            </a: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erior portions</a:t>
            </a:r>
            <a:endParaRPr lang="sr-Latn-CS" sz="2400" b="1" i="1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b</a:t>
            </a:r>
            <a:r>
              <a:rPr lang="sr-Latn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SAGGITAL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  <a:t>A sagittal plane running from front to back; divides the body</a:t>
            </a:r>
            <a:b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</a:br>
            <a: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  <a:t> or any of its parts into right and left sides.</a:t>
            </a:r>
            <a:endParaRPr lang="sr-Latn-CS" sz="2400" b="1" i="1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c</a:t>
            </a:r>
            <a:r>
              <a:rPr lang="sr-Cyrl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)</a:t>
            </a:r>
            <a:r>
              <a:rPr lang="sr-Latn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  </a:t>
            </a: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FRONTAL (CORONAL)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A vertical plane running from side to side; divides the body </a:t>
            </a:r>
            <a:b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or any of its parts into anterior and posterior portions</a:t>
            </a:r>
            <a:endParaRPr lang="en-US" sz="2400" b="1" i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16875" r="13867" b="10938"/>
          <a:stretch>
            <a:fillRect/>
          </a:stretch>
        </p:blipFill>
        <p:spPr bwMode="auto">
          <a:xfrm>
            <a:off x="4929188" y="973931"/>
            <a:ext cx="421481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 descr="scan0005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3357563"/>
            <a:ext cx="2493963" cy="1479550"/>
          </a:xfrm>
          <a:noFill/>
        </p:spPr>
      </p:pic>
      <p:pic>
        <p:nvPicPr>
          <p:cNvPr id="8198" name="Picture 2" descr="scan0003"/>
          <p:cNvPicPr>
            <a:picLocks noGrp="1" noChangeAspect="1" noChangeArrowheads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4857750"/>
            <a:ext cx="2168525" cy="1658938"/>
          </a:xfrm>
          <a:noFill/>
        </p:spPr>
      </p:pic>
      <p:pic>
        <p:nvPicPr>
          <p:cNvPr id="8199" name="Picture 2" descr="scan0004"/>
          <p:cNvPicPr>
            <a:picLocks noGrp="1" noChangeAspect="1" noChangeArrowheads="1"/>
          </p:cNvPicPr>
          <p:nvPr>
            <p:ph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6125" y="4929188"/>
            <a:ext cx="1912938" cy="1744662"/>
          </a:xfrm>
          <a:noFill/>
        </p:spPr>
      </p:pic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428625" y="3643313"/>
            <a:ext cx="454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CS" sz="1800" b="1" i="1">
                <a:solidFill>
                  <a:schemeClr val="hlink"/>
                </a:solidFill>
                <a:latin typeface="Arial" panose="020B0604020202020204" pitchFamily="34" charset="0"/>
              </a:rPr>
              <a:t>a) </a:t>
            </a:r>
            <a:endParaRPr lang="sr-Latn-CS" sz="1800">
              <a:latin typeface="Garamond" panose="02020404030301010803" pitchFamily="18" charset="0"/>
            </a:endParaRP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57188" y="5357813"/>
            <a:ext cx="468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b</a:t>
            </a:r>
            <a:r>
              <a:rPr lang="sr-Latn-CS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endParaRPr lang="sr-Latn-CS" sz="1800" dirty="0">
              <a:latin typeface="Garamond" panose="02020404030301010803" pitchFamily="18" charset="0"/>
            </a:endParaRP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3000375" y="5286375"/>
            <a:ext cx="465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c</a:t>
            </a:r>
            <a:r>
              <a:rPr lang="sr-Latn-CS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endParaRPr lang="sr-Latn-CS" sz="18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 spd="slow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t="9375" r="10352" b="3436"/>
          <a:stretch>
            <a:fillRect/>
          </a:stretch>
        </p:blipFill>
        <p:spPr bwMode="auto">
          <a:xfrm>
            <a:off x="185738" y="214313"/>
            <a:ext cx="8958262" cy="631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476250"/>
            <a:ext cx="9144000" cy="616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VERTICALIS</a:t>
            </a:r>
            <a:r>
              <a:rPr lang="en-GB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LONGITUDINALIS </a:t>
            </a:r>
            <a:r>
              <a:rPr lang="en-GB" sz="2000" b="1" dirty="0">
                <a:solidFill>
                  <a:schemeClr val="hlink"/>
                </a:solidFill>
              </a:rPr>
              <a:t>– vertical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en-GB" sz="2000" b="1" dirty="0">
                <a:solidFill>
                  <a:schemeClr val="hlink"/>
                </a:solidFill>
              </a:rPr>
              <a:t>upright</a:t>
            </a: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HORIZONTALIS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TRANSVERSUS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2000" b="1" i="0" dirty="0">
                <a:solidFill>
                  <a:srgbClr val="0000FF"/>
                </a:solidFill>
                <a:effectLst/>
              </a:rPr>
              <a:t>horizontal - parallel to the ground.</a:t>
            </a:r>
            <a:endParaRPr lang="sr-Cyrl-RS" sz="20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rgbClr val="0000FF"/>
                </a:solidFill>
              </a:rPr>
              <a:t>SUPERFICIALIS</a:t>
            </a:r>
            <a:r>
              <a:rPr lang="sr-Cyrl-RS" sz="2000" b="1" dirty="0">
                <a:solidFill>
                  <a:srgbClr val="0000FF"/>
                </a:solidFill>
              </a:rPr>
              <a:t> - </a:t>
            </a:r>
            <a:r>
              <a:rPr lang="en-GB" sz="2000" dirty="0">
                <a:solidFill>
                  <a:srgbClr val="0000FF"/>
                </a:solidFill>
              </a:rPr>
              <a:t>On the surface or shallow, as opposed to deep</a:t>
            </a:r>
            <a:endParaRPr lang="sr-Cyrl-RS" sz="20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PROFUNDUS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2000" b="1" dirty="0">
                <a:solidFill>
                  <a:schemeClr val="hlink"/>
                </a:solidFill>
              </a:rPr>
              <a:t>deep				LONGUS - long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DEXTER 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2000" b="1" dirty="0">
                <a:solidFill>
                  <a:schemeClr val="hlink"/>
                </a:solidFill>
              </a:rPr>
              <a:t>right					BREVIS - short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endParaRPr lang="en-GB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SINISTER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left</a:t>
            </a:r>
            <a:r>
              <a:rPr lang="sr-Cyrl-RS" sz="2000" b="1" dirty="0">
                <a:solidFill>
                  <a:schemeClr val="hlink"/>
                </a:solidFill>
              </a:rPr>
              <a:t>				</a:t>
            </a:r>
            <a:r>
              <a:rPr lang="en-GB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CENTRALIS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at the centre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ANTERIOR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the front, front side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en-GB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PERIPHERICUS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2000" b="1" dirty="0">
                <a:solidFill>
                  <a:schemeClr val="hlink"/>
                </a:solidFill>
              </a:rPr>
              <a:t>peripheral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POSTERIOR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behind or back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sr-Latn-CS" sz="2000" b="1" dirty="0">
                <a:solidFill>
                  <a:schemeClr val="hlink"/>
                </a:solidFill>
              </a:rPr>
              <a:t>EXTERNUS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rgbClr val="0000FF"/>
                </a:solidFill>
              </a:rPr>
              <a:t>of, on, or from the outside</a:t>
            </a:r>
            <a:endParaRPr lang="sr-Cyrl-RS" sz="2000" b="1" dirty="0">
              <a:solidFill>
                <a:schemeClr val="hlink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LATERALIS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outside, further from midline	</a:t>
            </a:r>
            <a:r>
              <a:rPr lang="sr-Latn-CS" sz="2000" b="1" dirty="0">
                <a:solidFill>
                  <a:schemeClr val="hlink"/>
                </a:solidFill>
              </a:rPr>
              <a:t>INTERNUS</a:t>
            </a:r>
            <a:r>
              <a:rPr lang="sr-Latn-CS" sz="18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- </a:t>
            </a:r>
            <a:r>
              <a:rPr lang="en-GB" sz="1800" b="1" i="0" dirty="0">
                <a:solidFill>
                  <a:srgbClr val="0000FF"/>
                </a:solidFill>
                <a:effectLst/>
              </a:rPr>
              <a:t>inside or closer to the centre of</a:t>
            </a:r>
            <a:br>
              <a:rPr lang="en-GB" sz="1600" b="0" i="0" dirty="0">
                <a:solidFill>
                  <a:srgbClr val="0000FF"/>
                </a:solidFill>
                <a:effectLst/>
                <a:latin typeface="PlutoSansLight"/>
              </a:rPr>
            </a:br>
            <a:r>
              <a:rPr lang="sr-Latn-CS" sz="2000" b="1" dirty="0">
                <a:solidFill>
                  <a:schemeClr val="hlink"/>
                </a:solidFill>
              </a:rPr>
              <a:t>MEDIALIS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inside, closer to midline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en-GB" sz="2000" b="1" dirty="0">
                <a:solidFill>
                  <a:schemeClr val="hlink"/>
                </a:solidFill>
              </a:rPr>
              <a:t> 	      </a:t>
            </a:r>
            <a:r>
              <a:rPr lang="en-GB" sz="2000" b="1" i="0" dirty="0">
                <a:solidFill>
                  <a:srgbClr val="0000FF"/>
                </a:solidFill>
                <a:effectLst/>
                <a:latin typeface="PlutoSansLight"/>
              </a:rPr>
              <a:t>an organ or cavity </a:t>
            </a:r>
            <a:endParaRPr lang="en-GB" sz="2000" b="1" dirty="0">
              <a:solidFill>
                <a:schemeClr val="hlink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INTERMEDIUS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MEDIUS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in the middle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VENTRALIS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toward the front	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SUPERIOR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en-GB" sz="2000" b="1" dirty="0">
                <a:solidFill>
                  <a:schemeClr val="hlink"/>
                </a:solidFill>
              </a:rPr>
              <a:t>PROXIMALIS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above, upper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DORSALIS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toward the back, behind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INFERIOR</a:t>
            </a:r>
            <a:r>
              <a:rPr lang="en-GB" sz="2000" b="1" dirty="0">
                <a:solidFill>
                  <a:schemeClr val="hlink"/>
                </a:solidFill>
              </a:rPr>
              <a:t>, DISTALIS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below, lower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sr-Latn-CS" sz="2000" b="1" dirty="0">
                <a:solidFill>
                  <a:schemeClr val="hlink"/>
                </a:solidFill>
              </a:rPr>
              <a:t>IPSILATERALIS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from or at the same side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sz="2000" b="1" dirty="0">
                <a:solidFill>
                  <a:schemeClr val="hlink"/>
                </a:solidFill>
              </a:rPr>
              <a:t>			</a:t>
            </a:r>
            <a:r>
              <a:rPr lang="en-GB" sz="2000" b="1" dirty="0">
                <a:solidFill>
                  <a:schemeClr val="hlink"/>
                </a:solidFill>
              </a:rPr>
              <a:t>			CONTRALATERALIS – at the opposite side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CRANIALIS </a:t>
            </a:r>
            <a:r>
              <a:rPr lang="sr-Cyrl-RS" sz="2000" b="1" dirty="0">
                <a:solidFill>
                  <a:schemeClr val="hlink"/>
                </a:solidFill>
              </a:rPr>
              <a:t>–</a:t>
            </a:r>
            <a:r>
              <a:rPr lang="en-GB" sz="2000" b="1" dirty="0">
                <a:solidFill>
                  <a:schemeClr val="hlink"/>
                </a:solidFill>
              </a:rPr>
              <a:t>something toward the head (similar to proximal)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CAUDALIS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something toward to feet, away from head (similar to distal)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APICALIS –</a:t>
            </a:r>
            <a:r>
              <a:rPr lang="sr-Cyrl-RS" sz="2000" b="1" dirty="0">
                <a:solidFill>
                  <a:schemeClr val="hlink"/>
                </a:solidFill>
              </a:rPr>
              <a:t> </a:t>
            </a:r>
            <a:r>
              <a:rPr lang="en-GB" sz="2000" b="1" dirty="0">
                <a:solidFill>
                  <a:schemeClr val="hlink"/>
                </a:solidFill>
              </a:rPr>
              <a:t>at the top, toward the top</a:t>
            </a:r>
            <a:r>
              <a:rPr lang="sr-Cyrl-RS" sz="2000" b="1" dirty="0">
                <a:solidFill>
                  <a:schemeClr val="hlink"/>
                </a:solidFill>
              </a:rPr>
              <a:t>			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BASALIS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at the base, toward to base</a:t>
            </a:r>
            <a:r>
              <a:rPr lang="sr-Latn-CS" sz="2000" b="1" dirty="0">
                <a:solidFill>
                  <a:schemeClr val="hlink"/>
                </a:solidFill>
              </a:rPr>
              <a:t>     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pull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2101</TotalTime>
  <Words>1008</Words>
  <Application>Microsoft Office PowerPoint</Application>
  <PresentationFormat>On-screen Show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Garamond</vt:lpstr>
      <vt:lpstr>Google Sans</vt:lpstr>
      <vt:lpstr>PlutoSansLight</vt:lpstr>
      <vt:lpstr>Wingdings</vt:lpstr>
      <vt:lpstr>Office Theme</vt:lpstr>
      <vt:lpstr>PowerPoint Presentation</vt:lpstr>
      <vt:lpstr>TOPOGRAPHIC ANATOMY</vt:lpstr>
      <vt:lpstr>SYSTEMIC ANATOMY</vt:lpstr>
      <vt:lpstr>PowerPoint Presentation</vt:lpstr>
      <vt:lpstr>PowerPoint Presentation</vt:lpstr>
      <vt:lpstr>STANDARD ANATOMICAL POSITION </vt:lpstr>
      <vt:lpstr>ANATOMICAL AND DISSECTION PLANES</vt:lpstr>
      <vt:lpstr>PowerPoint Presentation</vt:lpstr>
      <vt:lpstr>ANATOMICAL TERMS</vt:lpstr>
      <vt:lpstr>MOVEMENTS - TERMS</vt:lpstr>
      <vt:lpstr>MOVEMENTS - TERMS</vt:lpstr>
      <vt:lpstr>ANATOMICAL TERMS</vt:lpstr>
      <vt:lpstr>ANATOMICAL TERMS</vt:lpstr>
    </vt:vector>
  </TitlesOfParts>
  <Company>STATVS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ivanaanatom ivanaanatom</cp:lastModifiedBy>
  <cp:revision>52</cp:revision>
  <dcterms:created xsi:type="dcterms:W3CDTF">2006-10-01T19:35:00Z</dcterms:created>
  <dcterms:modified xsi:type="dcterms:W3CDTF">2024-09-14T18:58:14Z</dcterms:modified>
</cp:coreProperties>
</file>